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1"/>
  </p:notesMasterIdLst>
  <p:sldIdLst>
    <p:sldId id="273" r:id="rId2"/>
    <p:sldId id="297" r:id="rId3"/>
    <p:sldId id="294" r:id="rId4"/>
    <p:sldId id="295" r:id="rId5"/>
    <p:sldId id="277" r:id="rId6"/>
    <p:sldId id="298" r:id="rId7"/>
    <p:sldId id="278" r:id="rId8"/>
    <p:sldId id="279" r:id="rId9"/>
    <p:sldId id="299" r:id="rId10"/>
    <p:sldId id="276" r:id="rId11"/>
    <p:sldId id="296" r:id="rId12"/>
    <p:sldId id="280" r:id="rId13"/>
    <p:sldId id="292" r:id="rId14"/>
    <p:sldId id="281" r:id="rId15"/>
    <p:sldId id="282" r:id="rId16"/>
    <p:sldId id="283" r:id="rId17"/>
    <p:sldId id="284" r:id="rId18"/>
    <p:sldId id="300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737" autoAdjust="0"/>
  </p:normalViewPr>
  <p:slideViewPr>
    <p:cSldViewPr>
      <p:cViewPr>
        <p:scale>
          <a:sx n="100" d="100"/>
          <a:sy n="100" d="100"/>
        </p:scale>
        <p:origin x="-30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сироты</c:v>
                </c:pt>
                <c:pt idx="1">
                  <c:v>огран.возможности здоровья</c:v>
                </c:pt>
                <c:pt idx="2">
                  <c:v>малообеспеченные семьи</c:v>
                </c:pt>
                <c:pt idx="3">
                  <c:v>н\б семьи</c:v>
                </c:pt>
                <c:pt idx="4">
                  <c:v>ивалиды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21.6</c:v>
                </c:pt>
                <c:pt idx="1">
                  <c:v>30.4</c:v>
                </c:pt>
                <c:pt idx="2">
                  <c:v>22.8</c:v>
                </c:pt>
                <c:pt idx="3">
                  <c:v>4.9000000000000004</c:v>
                </c:pt>
                <c:pt idx="4">
                  <c:v>3.8</c:v>
                </c:pt>
                <c:pt idx="5" formatCode="_-* #,##0.0_р_._-;\-* #,##0.0_р_._-;_-* &quot;-&quot;?_р_._-;_-@_-">
                  <c:v>16.5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BF02-A728-4F45-BBA6-6710B4CE41A5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C4B2-778F-46DF-BB98-886871DB5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4C4B2-778F-46DF-BB98-886871DB54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0B3820-38D8-4DD6-B53A-10C84D49275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86705-62BD-40F6-803D-403ACE4BF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Областная августовская конференция работников образования -2012 г.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Тема: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«Социально-педагогическая поддержка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обучающихся, как условие преодоления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семейного неблагополучия » </a:t>
            </a:r>
          </a:p>
          <a:p>
            <a:pPr algn="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84" y="4214818"/>
            <a:ext cx="29289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воспитательной работе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социальным вопросам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ОГБОУ СПО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«Костромской строительный техникум»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Игнатьева Елена Николаевна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86388"/>
            <a:ext cx="1876264" cy="1371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49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Федеральный закон №120-Ф3 «Об основах системы профилактики безнадзорности и правонарушений несовершеннолетних» принятый Государственной Думой 21 мая 1999 года;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 профилактики правонарушений и преступлений среди несовершеннолетних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-Приказ об организации деятельности профилактического совета;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-Правила поведения  обучающихся и студентов 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-Приказ об организации работы объединений дополнительного образования;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-Приказ о закреплении за учебными группами классных руководителей из числа педагогов ,для проведения воспитательной работы;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-План совместных мероприятий 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ОВД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Методическая база для классных руководителей (разработки классных часов, внеклассных мероприятий, памятки).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самореализации: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285720" y="2500306"/>
          <a:ext cx="8686800" cy="303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объединений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 обучающихся и студентов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общего количества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и студентов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58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58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2011 -12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e-n-ignatieva\Desktop\ФОТО\23 ФЕВРАЛЯ\DSC0488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2095515" cy="15716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C:\Users\e-n-ignatieva\Desktop\ФОТО\23 ФЕВРАЛЯ\DSC0485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143512"/>
            <a:ext cx="2009703" cy="1507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C:\Users\e-n-ignatieva\Desktop\ФОТО\23 ФЕВРАЛЯ\DSC0485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8564">
            <a:off x="258648" y="4392571"/>
            <a:ext cx="2143140" cy="15001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3" name="Picture 5" descr="C:\Users\e-n-ignatieva\Desktop\ФОТО\23 ФЕВРАЛЯ\DSC0486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71546"/>
            <a:ext cx="2143140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4" name="Picture 6" descr="C:\Users\e-n-ignatieva\Desktop\ФОТО\23 ФЕВРАЛЯ\DSC04878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2671">
            <a:off x="7000892" y="2000240"/>
            <a:ext cx="2000263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5" name="Picture 7" descr="C:\Users\e-n-ignatieva\Desktop\ФОТО\23 ФЕВРАЛЯ\DSC04879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14719">
            <a:off x="6715140" y="3714751"/>
            <a:ext cx="2000264" cy="12858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6" name="Picture 8" descr="C:\Users\e-n-ignatieva\Desktop\ФОТО\23 ФЕВРАЛЯ\DSC04880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214950"/>
            <a:ext cx="2000264" cy="15001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7" name="Picture 9" descr="C:\Users\e-n-ignatieva\Desktop\ФОТО\23 ФЕВРАЛЯ\DSC04882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60583">
            <a:off x="142844" y="285728"/>
            <a:ext cx="2143108" cy="1607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60" name="Picture 12" descr="C:\Users\e-n-ignatieva\Desktop\ФОТО\23 ФЕВРАЛЯ\DSC04892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65242">
            <a:off x="119501" y="2469977"/>
            <a:ext cx="2143140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61" name="Picture 13" descr="C:\Users\e-n-ignatieva\Desktop\ФОТО\23 ФЕВРАЛЯ\DSC04894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2643182"/>
            <a:ext cx="2214578" cy="1553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62" name="Picture 14" descr="C:\Users\e-n-ignatieva\Desktop\ФОТО\23 ФЕВРАЛЯ\DSC04896 - коп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2210080" y="504507"/>
            <a:ext cx="2357453" cy="17770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63" name="Picture 15" descr="C:\Users\e-n-ignatieva\Desktop\ФОТО\23 ФЕВРАЛЯ\DSC04898 - копия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92795">
            <a:off x="6929454" y="285728"/>
            <a:ext cx="2071702" cy="15001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8" name="Picture 10" descr="C:\Users\e-n-ignatieva\Desktop\ФОТО\23 ФЕВРАЛЯ\DSC04884 - копи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26" y="4071942"/>
            <a:ext cx="2000264" cy="15359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4857784" cy="65134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e-n-ignatieva\Desktop\ФОТО\15апрель день ТАБАКА\DSC05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0192">
            <a:off x="3331699" y="373112"/>
            <a:ext cx="2175658" cy="26291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4" name="Picture 2" descr="C:\Users\e-n-ignatieva\Desktop\ФОТО\15апрель день ТАБАКА\DSC05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1496">
            <a:off x="249353" y="518969"/>
            <a:ext cx="2571768" cy="1928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Users\e-n-ignatieva\Desktop\ФОТО\15апрель день ТАБАКА\DSC05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1285">
            <a:off x="460896" y="4094575"/>
            <a:ext cx="2569516" cy="19019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e-n-ignatieva\Desktop\ФОТО\15апрель день ТАБАКА\DSC05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6676">
            <a:off x="6275265" y="506168"/>
            <a:ext cx="2667019" cy="2000264"/>
          </a:xfrm>
          <a:prstGeom prst="rect">
            <a:avLst/>
          </a:prstGeom>
          <a:noFill/>
        </p:spPr>
      </p:pic>
      <p:pic>
        <p:nvPicPr>
          <p:cNvPr id="3077" name="Picture 5" descr="C:\Users\e-n-ignatieva\Desktop\ФОТО\15апрель день ТАБАКА\DSC05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500570"/>
            <a:ext cx="2757334" cy="20680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8" name="Picture 6" descr="C:\Users\e-n-ignatieva\Desktop\ФОТО\15апрель день ТАБАКА\DSC053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95505">
            <a:off x="6581412" y="3407323"/>
            <a:ext cx="2304893" cy="17286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000240"/>
            <a:ext cx="3214710" cy="22150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-n-ignatieva\Desktop\ФОТО\день науки-12\DSC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8201">
            <a:off x="327489" y="630051"/>
            <a:ext cx="3413361" cy="2285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099" name="Picture 3" descr="C:\Users\e-n-ignatieva\Desktop\ФОТО\день науки-12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8097">
            <a:off x="5330982" y="777357"/>
            <a:ext cx="3350668" cy="22432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919960">
            <a:off x="746024" y="3847508"/>
            <a:ext cx="3478923" cy="23288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47242">
            <a:off x="4975136" y="3608925"/>
            <a:ext cx="3803825" cy="25466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928802"/>
            <a:ext cx="4000528" cy="27146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Областная августовская конференция работников образования -2012 г.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Тема: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«Социально-педагогическая поддержка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обучающихся, как условие преодоления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семейного неблагополучия » </a:t>
            </a:r>
          </a:p>
          <a:p>
            <a:pPr algn="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84" y="4214818"/>
            <a:ext cx="29289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воспитательной работе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социальным вопросам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ОГБОУ СПО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«Костромской строительный техникум»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Игнатьева Елена Николаевна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86388"/>
            <a:ext cx="1876264" cy="1371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!!!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858048" cy="5072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93302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Контингент обучающихся (%)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571612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условий для оказания своевременной и квалифицированной помощи обучающимся, попавшим в сложные социально-педагогические, семейные и прочие ситуации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14950"/>
            <a:ext cx="1876264" cy="1371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Обследование семей с целью выявления трудностей и конфликтных ситуаций, отклонение в поведении обучающегося и других членов семей.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Установление причин, поиск адекватных мер по социальной поддержке и защите.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Сотрудничество с общественными организациями.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с обучающимися и семьями, нуждающимися в особом педагогическом внимании.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Социальная защита и поддержка обучающихся.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Социально-педагогическая реабилитация обучающихся, находящихся в социально-опасном положении.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Профилактика безнадзорности и правонарушений.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Трудоустройство.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86388"/>
            <a:ext cx="1876264" cy="1371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низ 12"/>
          <p:cNvSpPr/>
          <p:nvPr/>
        </p:nvSpPr>
        <p:spPr>
          <a:xfrm>
            <a:off x="285720" y="142852"/>
            <a:ext cx="8143932" cy="1643074"/>
          </a:xfrm>
          <a:prstGeom prst="downArrowCallout">
            <a:avLst>
              <a:gd name="adj1" fmla="val 25000"/>
              <a:gd name="adj2" fmla="val 25000"/>
              <a:gd name="adj3" fmla="val 13075"/>
              <a:gd name="adj4" fmla="val 74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1857364"/>
          <a:ext cx="8643998" cy="491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825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Учебно-методическая работа</a:t>
                      </a:r>
                      <a:endParaRPr lang="ru-RU" sz="24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754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 с семьей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q"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обучающимися</a:t>
                      </a:r>
                    </a:p>
                    <a:p>
                      <a:pPr algn="l"/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классными руководителями</a:t>
                      </a:r>
                    </a:p>
                    <a:p>
                      <a:pPr algn="l"/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1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</a:t>
                      </a:r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социальными службами</a:t>
                      </a:r>
                      <a:endParaRPr lang="ru-RU" sz="28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1785951" cy="12858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работы: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Взаимопонимание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Конфиденциальность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Доверие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Единство действий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Гуманность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Разумная требовательность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Подразделение по делам несовершеннолетних Давыдовского округа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Комиссии по делам несовершеннолетних и защите их прав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ФСНК по Костромской области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Областной наркодиспансер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опеки и попечительства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53"/>
            <a:ext cx="792961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внешними службами профилактики: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310994"/>
            <a:ext cx="1940319" cy="14185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9286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молодежными организациями 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74194" cy="5257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Общественной организацией РСМ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деятельности органов студенческого управления;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-участие в акциях;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-участие в областном конкурсе АРТ ПРОФИ ФОРУМ и др. социально значимых проектах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комплекс «Пале»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совместных профилактических мероприятий на базе техникума и центра, организация и проведение тренингов для педагогов.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взаимодействия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Получение первичной информации о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Выявление реальных возможностей улучшения обстановки в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контакта с родителями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конкретного плана совместных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Прогнозирование позитивных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Согласование воспитательных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Демонстрация положительных сдвигов, эмоциональная поддержка родителей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Координация действий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техникума,административных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органов по защите прав обучающихся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Муниципалитет xmlns="4a252ca3-5a62-4c1c-90a6-29f4710e47f8" xsi:nil="true"/>
    <_dlc_DocId xmlns="4a252ca3-5a62-4c1c-90a6-29f4710e47f8">AWJJH2MPE6E2-877991195-7</_dlc_DocId>
    <_dlc_DocIdUrl xmlns="4a252ca3-5a62-4c1c-90a6-29f4710e47f8">
      <Url>http://edu-sps.koiro.local/koiro/CROS/fros/KRPO/_layouts/15/DocIdRedir.aspx?ID=AWJJH2MPE6E2-877991195-7</Url>
      <Description>AWJJH2MPE6E2-877991195-7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A79743403C4846BB8AAC4AF6A05713" ma:contentTypeVersion="49" ma:contentTypeDescription="Создание документа." ma:contentTypeScope="" ma:versionID="17806dd193811fef1be15b4d9586524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0543cb00616bf6865b25eef16142a79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47BCB-4760-43CE-B49C-4B7BE471543E}"/>
</file>

<file path=customXml/itemProps2.xml><?xml version="1.0" encoding="utf-8"?>
<ds:datastoreItem xmlns:ds="http://schemas.openxmlformats.org/officeDocument/2006/customXml" ds:itemID="{E1A33C41-F470-4001-BE0C-3F7183A47E16}"/>
</file>

<file path=customXml/itemProps3.xml><?xml version="1.0" encoding="utf-8"?>
<ds:datastoreItem xmlns:ds="http://schemas.openxmlformats.org/officeDocument/2006/customXml" ds:itemID="{5876A9F2-98D4-4C58-B22D-8375E7D6DB1A}"/>
</file>

<file path=customXml/itemProps4.xml><?xml version="1.0" encoding="utf-8"?>
<ds:datastoreItem xmlns:ds="http://schemas.openxmlformats.org/officeDocument/2006/customXml" ds:itemID="{09102C42-9EBC-435E-BCE0-A36242EDE483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954</TotalTime>
  <Words>469</Words>
  <Application>Microsoft Office PowerPoint</Application>
  <PresentationFormat>Экран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 Областная августовская конференция работников образования -2012 г. </vt:lpstr>
      <vt:lpstr>Контингент обучающихся (%)</vt:lpstr>
      <vt:lpstr>Цель:</vt:lpstr>
      <vt:lpstr>Задачи:</vt:lpstr>
      <vt:lpstr>Слайд 5</vt:lpstr>
      <vt:lpstr>Принципы работы:</vt:lpstr>
      <vt:lpstr>Слайд 7</vt:lpstr>
      <vt:lpstr>Сотрудничество с молодежными организациями : </vt:lpstr>
      <vt:lpstr>Алгоритм взаимодействия </vt:lpstr>
      <vt:lpstr>Нормативная база</vt:lpstr>
      <vt:lpstr>Условия для самореализации:</vt:lpstr>
      <vt:lpstr>Слайд 12</vt:lpstr>
      <vt:lpstr>Слайд 13</vt:lpstr>
      <vt:lpstr>Слайд 14</vt:lpstr>
      <vt:lpstr>Слайд 15</vt:lpstr>
      <vt:lpstr>Слайд 16</vt:lpstr>
      <vt:lpstr>Слайд 17</vt:lpstr>
      <vt:lpstr> Областная августовская конференция работников образования -2012 г. </vt:lpstr>
      <vt:lpstr>Спасибо за внимание !!!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обучающихся, состоящих на учёте в ПДН ОВД и внутритехникумовском контроле.</dc:title>
  <dc:creator>KST</dc:creator>
  <cp:lastModifiedBy>KST</cp:lastModifiedBy>
  <cp:revision>124</cp:revision>
  <dcterms:created xsi:type="dcterms:W3CDTF">2010-02-08T17:47:21Z</dcterms:created>
  <dcterms:modified xsi:type="dcterms:W3CDTF">2012-08-22T19:31:14Z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0x010100A8A79743403C4846BB8AAC4AF6A05713</vt:lpwstr>
  </property>
  <property fmtid="{D5CDD505-2E9C-101B-9397-08002B2CF9AE}" pid="3" name="_dlc_DocIdItemGuid">
    <vt:lpwstr>083883ce-e265-48e2-9744-97497b4cfc9b</vt:lpwstr>
  </property>
</Properties>
</file>